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nton" charset="1" panose="000005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https://eco-shelf.vercel.app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0831" y="2720361"/>
            <a:ext cx="7831942" cy="6422192"/>
          </a:xfrm>
          <a:custGeom>
            <a:avLst/>
            <a:gdLst/>
            <a:ahLst/>
            <a:cxnLst/>
            <a:rect r="r" b="b" t="t" l="l"/>
            <a:pathLst>
              <a:path h="6422192" w="7831942">
                <a:moveTo>
                  <a:pt x="0" y="0"/>
                </a:moveTo>
                <a:lnTo>
                  <a:pt x="7831942" y="0"/>
                </a:lnTo>
                <a:lnTo>
                  <a:pt x="7831942" y="6422193"/>
                </a:lnTo>
                <a:lnTo>
                  <a:pt x="0" y="6422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003093" y="4095886"/>
            <a:ext cx="8256207" cy="137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ECOSHELF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713986"/>
            <a:ext cx="7433037" cy="36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ALFAKIH ANGGI SUBEKTI - KELAS REACT ALTERRA ACADEMY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003093" y="6822106"/>
            <a:ext cx="3127116" cy="793129"/>
            <a:chOff x="0" y="0"/>
            <a:chExt cx="823603" cy="208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3603" cy="208890"/>
            </a:xfrm>
            <a:custGeom>
              <a:avLst/>
              <a:gdLst/>
              <a:ahLst/>
              <a:cxnLst/>
              <a:rect r="r" b="b" t="t" l="l"/>
              <a:pathLst>
                <a:path h="208890" w="823603">
                  <a:moveTo>
                    <a:pt x="104445" y="0"/>
                  </a:moveTo>
                  <a:lnTo>
                    <a:pt x="719158" y="0"/>
                  </a:lnTo>
                  <a:cubicBezTo>
                    <a:pt x="746858" y="0"/>
                    <a:pt x="773424" y="11004"/>
                    <a:pt x="793011" y="30591"/>
                  </a:cubicBezTo>
                  <a:cubicBezTo>
                    <a:pt x="812599" y="50178"/>
                    <a:pt x="823603" y="76744"/>
                    <a:pt x="823603" y="104445"/>
                  </a:cubicBezTo>
                  <a:lnTo>
                    <a:pt x="823603" y="104445"/>
                  </a:lnTo>
                  <a:cubicBezTo>
                    <a:pt x="823603" y="132146"/>
                    <a:pt x="812599" y="158712"/>
                    <a:pt x="793011" y="178299"/>
                  </a:cubicBezTo>
                  <a:cubicBezTo>
                    <a:pt x="773424" y="197886"/>
                    <a:pt x="746858" y="208890"/>
                    <a:pt x="719158" y="208890"/>
                  </a:cubicBezTo>
                  <a:lnTo>
                    <a:pt x="104445" y="208890"/>
                  </a:lnTo>
                  <a:cubicBezTo>
                    <a:pt x="76744" y="208890"/>
                    <a:pt x="50178" y="197886"/>
                    <a:pt x="30591" y="178299"/>
                  </a:cubicBezTo>
                  <a:cubicBezTo>
                    <a:pt x="11004" y="158711"/>
                    <a:pt x="0" y="132146"/>
                    <a:pt x="0" y="104445"/>
                  </a:cubicBezTo>
                  <a:lnTo>
                    <a:pt x="0" y="104445"/>
                  </a:lnTo>
                  <a:cubicBezTo>
                    <a:pt x="0" y="76744"/>
                    <a:pt x="11004" y="50178"/>
                    <a:pt x="30591" y="30591"/>
                  </a:cubicBezTo>
                  <a:cubicBezTo>
                    <a:pt x="50178" y="11004"/>
                    <a:pt x="76744" y="0"/>
                    <a:pt x="104445" y="0"/>
                  </a:cubicBezTo>
                  <a:close/>
                </a:path>
              </a:pathLst>
            </a:custGeom>
            <a:solidFill>
              <a:srgbClr val="7FBB89"/>
            </a:solidFill>
            <a:ln w="19050" cap="rnd">
              <a:solidFill>
                <a:srgbClr val="3A211A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23603" cy="246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444927" y="6956834"/>
            <a:ext cx="523673" cy="523673"/>
          </a:xfrm>
          <a:custGeom>
            <a:avLst/>
            <a:gdLst/>
            <a:ahLst/>
            <a:cxnLst/>
            <a:rect r="r" b="b" t="t" l="l"/>
            <a:pathLst>
              <a:path h="523673" w="523673">
                <a:moveTo>
                  <a:pt x="0" y="0"/>
                </a:moveTo>
                <a:lnTo>
                  <a:pt x="523674" y="0"/>
                </a:lnTo>
                <a:lnTo>
                  <a:pt x="523674" y="523673"/>
                </a:lnTo>
                <a:lnTo>
                  <a:pt x="0" y="523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144000" y="6983445"/>
            <a:ext cx="2300927" cy="40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</a:pPr>
            <a:r>
              <a:rPr lang="en-US" b="true" sz="2235">
                <a:solidFill>
                  <a:srgbClr val="FFFFEA"/>
                </a:solidFill>
                <a:latin typeface="Poppins Bold"/>
                <a:ea typeface="Poppins Bold"/>
                <a:cs typeface="Poppins Bold"/>
                <a:sym typeface="Poppins Bold"/>
              </a:rPr>
              <a:t>START SLIDE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03093" y="2752152"/>
            <a:ext cx="5765289" cy="113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06"/>
              </a:lnSpc>
              <a:spcBef>
                <a:spcPct val="0"/>
              </a:spcBef>
            </a:pPr>
            <a:r>
              <a:rPr lang="en-US" sz="8592">
                <a:solidFill>
                  <a:srgbClr val="7FBB89"/>
                </a:solidFill>
                <a:latin typeface="Anton"/>
                <a:ea typeface="Anton"/>
                <a:cs typeface="Anton"/>
                <a:sym typeface="Anton"/>
              </a:rPr>
              <a:t>MINI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67663" y="-480744"/>
            <a:ext cx="8314508" cy="11182539"/>
          </a:xfrm>
          <a:custGeom>
            <a:avLst/>
            <a:gdLst/>
            <a:ahLst/>
            <a:cxnLst/>
            <a:rect r="r" b="b" t="t" l="l"/>
            <a:pathLst>
              <a:path h="11182539" w="8314508">
                <a:moveTo>
                  <a:pt x="0" y="0"/>
                </a:moveTo>
                <a:lnTo>
                  <a:pt x="8314507" y="0"/>
                </a:lnTo>
                <a:lnTo>
                  <a:pt x="8314507" y="11182539"/>
                </a:lnTo>
                <a:lnTo>
                  <a:pt x="0" y="11182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8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52648" y="2354692"/>
            <a:ext cx="8166894" cy="92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55"/>
              </a:lnSpc>
              <a:spcBef>
                <a:spcPct val="0"/>
              </a:spcBef>
            </a:pPr>
            <a:r>
              <a:rPr lang="en-US" sz="7025" spc="77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AI IMPLEMENTATION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71848" y="3702182"/>
            <a:ext cx="7335033" cy="3125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Penggunaan AI pada EcoShelf digunakan untuk melakukan interaksi dengan user selayaknya bot. Dimana User dapat bertanya dengan topik yang berhubungan dengan Green ataupun Sustainability.</a:t>
            </a:r>
          </a:p>
          <a:p>
            <a:pPr algn="just">
              <a:lnSpc>
                <a:spcPts val="3079"/>
              </a:lnSpc>
            </a:pPr>
          </a:p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ChatBot AI ini juga dapat memberikan rekomendasi buku terkait Green dan memberikan informasi terkait buku tersebut.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382425" y="9457445"/>
            <a:ext cx="2764849" cy="27648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484079" y="2164308"/>
            <a:ext cx="11301259" cy="5933161"/>
          </a:xfrm>
          <a:custGeom>
            <a:avLst/>
            <a:gdLst/>
            <a:ahLst/>
            <a:cxnLst/>
            <a:rect r="r" b="b" t="t" l="l"/>
            <a:pathLst>
              <a:path h="5933161" w="11301259">
                <a:moveTo>
                  <a:pt x="0" y="0"/>
                </a:moveTo>
                <a:lnTo>
                  <a:pt x="11301259" y="0"/>
                </a:lnTo>
                <a:lnTo>
                  <a:pt x="11301259" y="5933161"/>
                </a:lnTo>
                <a:lnTo>
                  <a:pt x="0" y="5933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" r="0" b="-1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9598" y="2452330"/>
            <a:ext cx="7554771" cy="267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OPTIMALISASI GREEN DIGITAL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9598" y="5426164"/>
            <a:ext cx="7554771" cy="122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4176" indent="-252088" lvl="1">
              <a:lnSpc>
                <a:spcPts val="3269"/>
              </a:lnSpc>
              <a:buFont typeface="Arial"/>
              <a:buChar char="•"/>
            </a:pPr>
            <a:r>
              <a:rPr lang="en-US" b="true" sz="2335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Penggunaan UX yang sederhana</a:t>
            </a:r>
          </a:p>
          <a:p>
            <a:pPr algn="l" marL="504176" indent="-252088" lvl="1">
              <a:lnSpc>
                <a:spcPts val="3269"/>
              </a:lnSpc>
              <a:buFont typeface="Arial"/>
              <a:buChar char="•"/>
            </a:pPr>
            <a:r>
              <a:rPr lang="en-US" b="true" sz="2335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Melakukan Kompresi Gambar </a:t>
            </a:r>
          </a:p>
          <a:p>
            <a:pPr algn="l" marL="504176" indent="-252088" lvl="1">
              <a:lnSpc>
                <a:spcPts val="3269"/>
              </a:lnSpc>
              <a:buFont typeface="Arial"/>
              <a:buChar char="•"/>
            </a:pPr>
            <a:r>
              <a:rPr lang="en-US" b="true" sz="2335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Efisiensi Kode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46241" y="925830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99853" y="4103307"/>
            <a:ext cx="8315228" cy="3979864"/>
          </a:xfrm>
          <a:custGeom>
            <a:avLst/>
            <a:gdLst/>
            <a:ahLst/>
            <a:cxnLst/>
            <a:rect r="r" b="b" t="t" l="l"/>
            <a:pathLst>
              <a:path h="3979864" w="8315228">
                <a:moveTo>
                  <a:pt x="0" y="0"/>
                </a:moveTo>
                <a:lnTo>
                  <a:pt x="8315228" y="0"/>
                </a:lnTo>
                <a:lnTo>
                  <a:pt x="8315228" y="3979865"/>
                </a:lnTo>
                <a:lnTo>
                  <a:pt x="0" y="3979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97162" y="4103307"/>
            <a:ext cx="8036914" cy="3878426"/>
          </a:xfrm>
          <a:custGeom>
            <a:avLst/>
            <a:gdLst/>
            <a:ahLst/>
            <a:cxnLst/>
            <a:rect r="r" b="b" t="t" l="l"/>
            <a:pathLst>
              <a:path h="3878426" w="8036914">
                <a:moveTo>
                  <a:pt x="0" y="0"/>
                </a:moveTo>
                <a:lnTo>
                  <a:pt x="8036914" y="0"/>
                </a:lnTo>
                <a:lnTo>
                  <a:pt x="8036914" y="3878427"/>
                </a:lnTo>
                <a:lnTo>
                  <a:pt x="0" y="3878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44266" y="723545"/>
            <a:ext cx="10999469" cy="13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SKALA KEBERHASILAN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37763" y="3497152"/>
            <a:ext cx="2839409" cy="40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2335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REGISTER PAGE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30120" y="3497152"/>
            <a:ext cx="1916121" cy="40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2335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LOGIN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46241" y="925830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34794" y="4175938"/>
            <a:ext cx="7903704" cy="3805796"/>
          </a:xfrm>
          <a:custGeom>
            <a:avLst/>
            <a:gdLst/>
            <a:ahLst/>
            <a:cxnLst/>
            <a:rect r="r" b="b" t="t" l="l"/>
            <a:pathLst>
              <a:path h="3805796" w="7903704">
                <a:moveTo>
                  <a:pt x="0" y="0"/>
                </a:moveTo>
                <a:lnTo>
                  <a:pt x="7903704" y="0"/>
                </a:lnTo>
                <a:lnTo>
                  <a:pt x="7903704" y="3805796"/>
                </a:lnTo>
                <a:lnTo>
                  <a:pt x="0" y="3805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30530" y="4088439"/>
            <a:ext cx="8115300" cy="3893295"/>
          </a:xfrm>
          <a:custGeom>
            <a:avLst/>
            <a:gdLst/>
            <a:ahLst/>
            <a:cxnLst/>
            <a:rect r="r" b="b" t="t" l="l"/>
            <a:pathLst>
              <a:path h="3893295" w="8115300">
                <a:moveTo>
                  <a:pt x="0" y="0"/>
                </a:moveTo>
                <a:lnTo>
                  <a:pt x="8115300" y="0"/>
                </a:lnTo>
                <a:lnTo>
                  <a:pt x="8115300" y="3893295"/>
                </a:lnTo>
                <a:lnTo>
                  <a:pt x="0" y="3893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44266" y="723545"/>
            <a:ext cx="10999469" cy="13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SKALA KEBERHASILAN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37763" y="3497152"/>
            <a:ext cx="2839409" cy="40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2335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WISHLIST BOOK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30120" y="3497152"/>
            <a:ext cx="1916121" cy="40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2335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ADD REVIEW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46241" y="925830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78172" y="4088439"/>
            <a:ext cx="8084763" cy="3893295"/>
          </a:xfrm>
          <a:custGeom>
            <a:avLst/>
            <a:gdLst/>
            <a:ahLst/>
            <a:cxnLst/>
            <a:rect r="r" b="b" t="t" l="l"/>
            <a:pathLst>
              <a:path h="3893295" w="8084763">
                <a:moveTo>
                  <a:pt x="0" y="0"/>
                </a:moveTo>
                <a:lnTo>
                  <a:pt x="8084764" y="0"/>
                </a:lnTo>
                <a:lnTo>
                  <a:pt x="8084764" y="3893295"/>
                </a:lnTo>
                <a:lnTo>
                  <a:pt x="0" y="3893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60879" y="4067564"/>
            <a:ext cx="8171462" cy="3935045"/>
          </a:xfrm>
          <a:custGeom>
            <a:avLst/>
            <a:gdLst/>
            <a:ahLst/>
            <a:cxnLst/>
            <a:rect r="r" b="b" t="t" l="l"/>
            <a:pathLst>
              <a:path h="3935045" w="8171462">
                <a:moveTo>
                  <a:pt x="0" y="0"/>
                </a:moveTo>
                <a:lnTo>
                  <a:pt x="8171462" y="0"/>
                </a:lnTo>
                <a:lnTo>
                  <a:pt x="8171462" y="3935045"/>
                </a:lnTo>
                <a:lnTo>
                  <a:pt x="0" y="3935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44266" y="723545"/>
            <a:ext cx="10999469" cy="13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SKALA KEBERHASILAN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37763" y="3497152"/>
            <a:ext cx="1965583" cy="40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2335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EDIT REVIEW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30120" y="3497152"/>
            <a:ext cx="2278841" cy="40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2335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DELETE REVIEW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30817" y="4561442"/>
            <a:ext cx="3426367" cy="13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QNA?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754004" y="9506907"/>
            <a:ext cx="2764849" cy="27648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34794" y="7298615"/>
            <a:ext cx="3127116" cy="793129"/>
            <a:chOff x="0" y="0"/>
            <a:chExt cx="823603" cy="208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3603" cy="208890"/>
            </a:xfrm>
            <a:custGeom>
              <a:avLst/>
              <a:gdLst/>
              <a:ahLst/>
              <a:cxnLst/>
              <a:rect r="r" b="b" t="t" l="l"/>
              <a:pathLst>
                <a:path h="208890" w="823603">
                  <a:moveTo>
                    <a:pt x="104445" y="0"/>
                  </a:moveTo>
                  <a:lnTo>
                    <a:pt x="719158" y="0"/>
                  </a:lnTo>
                  <a:cubicBezTo>
                    <a:pt x="746858" y="0"/>
                    <a:pt x="773424" y="11004"/>
                    <a:pt x="793011" y="30591"/>
                  </a:cubicBezTo>
                  <a:cubicBezTo>
                    <a:pt x="812599" y="50178"/>
                    <a:pt x="823603" y="76744"/>
                    <a:pt x="823603" y="104445"/>
                  </a:cubicBezTo>
                  <a:lnTo>
                    <a:pt x="823603" y="104445"/>
                  </a:lnTo>
                  <a:cubicBezTo>
                    <a:pt x="823603" y="132146"/>
                    <a:pt x="812599" y="158712"/>
                    <a:pt x="793011" y="178299"/>
                  </a:cubicBezTo>
                  <a:cubicBezTo>
                    <a:pt x="773424" y="197886"/>
                    <a:pt x="746858" y="208890"/>
                    <a:pt x="719158" y="208890"/>
                  </a:cubicBezTo>
                  <a:lnTo>
                    <a:pt x="104445" y="208890"/>
                  </a:lnTo>
                  <a:cubicBezTo>
                    <a:pt x="76744" y="208890"/>
                    <a:pt x="50178" y="197886"/>
                    <a:pt x="30591" y="178299"/>
                  </a:cubicBezTo>
                  <a:cubicBezTo>
                    <a:pt x="11004" y="158711"/>
                    <a:pt x="0" y="132146"/>
                    <a:pt x="0" y="104445"/>
                  </a:cubicBezTo>
                  <a:lnTo>
                    <a:pt x="0" y="104445"/>
                  </a:lnTo>
                  <a:cubicBezTo>
                    <a:pt x="0" y="76744"/>
                    <a:pt x="11004" y="50178"/>
                    <a:pt x="30591" y="30591"/>
                  </a:cubicBezTo>
                  <a:cubicBezTo>
                    <a:pt x="50178" y="11004"/>
                    <a:pt x="76744" y="0"/>
                    <a:pt x="104445" y="0"/>
                  </a:cubicBezTo>
                  <a:close/>
                </a:path>
              </a:pathLst>
            </a:custGeom>
            <a:solidFill>
              <a:srgbClr val="7FBB89"/>
            </a:solidFill>
            <a:ln w="19050" cap="rnd">
              <a:solidFill>
                <a:srgbClr val="3A211A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23603" cy="246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676628" y="7433343"/>
            <a:ext cx="523673" cy="523673"/>
          </a:xfrm>
          <a:custGeom>
            <a:avLst/>
            <a:gdLst/>
            <a:ahLst/>
            <a:cxnLst/>
            <a:rect r="r" b="b" t="t" l="l"/>
            <a:pathLst>
              <a:path h="523673" w="523673">
                <a:moveTo>
                  <a:pt x="0" y="0"/>
                </a:moveTo>
                <a:lnTo>
                  <a:pt x="523674" y="0"/>
                </a:lnTo>
                <a:lnTo>
                  <a:pt x="523674" y="523673"/>
                </a:lnTo>
                <a:lnTo>
                  <a:pt x="0" y="523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89795" y="2515844"/>
            <a:ext cx="9169505" cy="7771156"/>
          </a:xfrm>
          <a:custGeom>
            <a:avLst/>
            <a:gdLst/>
            <a:ahLst/>
            <a:cxnLst/>
            <a:rect r="r" b="b" t="t" l="l"/>
            <a:pathLst>
              <a:path h="7771156" w="9169505">
                <a:moveTo>
                  <a:pt x="0" y="0"/>
                </a:moveTo>
                <a:lnTo>
                  <a:pt x="9169505" y="0"/>
                </a:lnTo>
                <a:lnTo>
                  <a:pt x="9169505" y="7771156"/>
                </a:lnTo>
                <a:lnTo>
                  <a:pt x="0" y="7771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4794" y="2955996"/>
            <a:ext cx="12809070" cy="305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954"/>
              </a:lnSpc>
              <a:spcBef>
                <a:spcPct val="0"/>
              </a:spcBef>
            </a:pPr>
            <a:r>
              <a:rPr lang="en-US" sz="23185" spc="255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5701" y="7459954"/>
            <a:ext cx="2300927" cy="40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</a:pPr>
            <a:r>
              <a:rPr lang="en-US" b="true" sz="2235">
                <a:solidFill>
                  <a:srgbClr val="FFFFEA"/>
                </a:solidFill>
                <a:latin typeface="Poppins Bold"/>
                <a:ea typeface="Poppins Bold"/>
                <a:cs typeface="Poppins Bold"/>
                <a:sym typeface="Poppins Bold"/>
              </a:rPr>
              <a:t>SEE YOU NEXT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673746" y="3118383"/>
            <a:ext cx="3086100" cy="30861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8747" y="1730107"/>
            <a:ext cx="7038861" cy="7528193"/>
          </a:xfrm>
          <a:custGeom>
            <a:avLst/>
            <a:gdLst/>
            <a:ahLst/>
            <a:cxnLst/>
            <a:rect r="r" b="b" t="t" l="l"/>
            <a:pathLst>
              <a:path h="7528193" w="7038861">
                <a:moveTo>
                  <a:pt x="0" y="0"/>
                </a:moveTo>
                <a:lnTo>
                  <a:pt x="7038861" y="0"/>
                </a:lnTo>
                <a:lnTo>
                  <a:pt x="7038861" y="7528193"/>
                </a:lnTo>
                <a:lnTo>
                  <a:pt x="0" y="7528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5813" y="3721150"/>
            <a:ext cx="7818187" cy="107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EcoShelf dibuat untuk memenuhi kebutuhan literasi lingkungan yang kredibel dan mudah diakses oleh masyarakat yang ingin berkontribusi pada pelestarian alam.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5813" y="2064858"/>
            <a:ext cx="8485987" cy="13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LATAR BELAKANG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59880" y="8339672"/>
            <a:ext cx="3127116" cy="793129"/>
            <a:chOff x="0" y="0"/>
            <a:chExt cx="823603" cy="208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3603" cy="208890"/>
            </a:xfrm>
            <a:custGeom>
              <a:avLst/>
              <a:gdLst/>
              <a:ahLst/>
              <a:cxnLst/>
              <a:rect r="r" b="b" t="t" l="l"/>
              <a:pathLst>
                <a:path h="208890" w="823603">
                  <a:moveTo>
                    <a:pt x="104445" y="0"/>
                  </a:moveTo>
                  <a:lnTo>
                    <a:pt x="719158" y="0"/>
                  </a:lnTo>
                  <a:cubicBezTo>
                    <a:pt x="746858" y="0"/>
                    <a:pt x="773424" y="11004"/>
                    <a:pt x="793011" y="30591"/>
                  </a:cubicBezTo>
                  <a:cubicBezTo>
                    <a:pt x="812599" y="50178"/>
                    <a:pt x="823603" y="76744"/>
                    <a:pt x="823603" y="104445"/>
                  </a:cubicBezTo>
                  <a:lnTo>
                    <a:pt x="823603" y="104445"/>
                  </a:lnTo>
                  <a:cubicBezTo>
                    <a:pt x="823603" y="132146"/>
                    <a:pt x="812599" y="158712"/>
                    <a:pt x="793011" y="178299"/>
                  </a:cubicBezTo>
                  <a:cubicBezTo>
                    <a:pt x="773424" y="197886"/>
                    <a:pt x="746858" y="208890"/>
                    <a:pt x="719158" y="208890"/>
                  </a:cubicBezTo>
                  <a:lnTo>
                    <a:pt x="104445" y="208890"/>
                  </a:lnTo>
                  <a:cubicBezTo>
                    <a:pt x="76744" y="208890"/>
                    <a:pt x="50178" y="197886"/>
                    <a:pt x="30591" y="178299"/>
                  </a:cubicBezTo>
                  <a:cubicBezTo>
                    <a:pt x="11004" y="158711"/>
                    <a:pt x="0" y="132146"/>
                    <a:pt x="0" y="104445"/>
                  </a:cubicBezTo>
                  <a:lnTo>
                    <a:pt x="0" y="104445"/>
                  </a:lnTo>
                  <a:cubicBezTo>
                    <a:pt x="0" y="76744"/>
                    <a:pt x="11004" y="50178"/>
                    <a:pt x="30591" y="30591"/>
                  </a:cubicBezTo>
                  <a:cubicBezTo>
                    <a:pt x="50178" y="11004"/>
                    <a:pt x="76744" y="0"/>
                    <a:pt x="104445" y="0"/>
                  </a:cubicBezTo>
                  <a:close/>
                </a:path>
              </a:pathLst>
            </a:custGeom>
            <a:solidFill>
              <a:srgbClr val="7FBB89"/>
            </a:solidFill>
            <a:ln w="19050" cap="rnd">
              <a:solidFill>
                <a:srgbClr val="3A211A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23603" cy="246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101714" y="8474400"/>
            <a:ext cx="523673" cy="523673"/>
          </a:xfrm>
          <a:custGeom>
            <a:avLst/>
            <a:gdLst/>
            <a:ahLst/>
            <a:cxnLst/>
            <a:rect r="r" b="b" t="t" l="l"/>
            <a:pathLst>
              <a:path h="523673" w="523673">
                <a:moveTo>
                  <a:pt x="0" y="0"/>
                </a:moveTo>
                <a:lnTo>
                  <a:pt x="523673" y="0"/>
                </a:lnTo>
                <a:lnTo>
                  <a:pt x="523673" y="523673"/>
                </a:lnTo>
                <a:lnTo>
                  <a:pt x="0" y="5236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00787" y="8501011"/>
            <a:ext cx="2300927" cy="40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</a:pPr>
            <a:r>
              <a:rPr lang="en-US" b="true" sz="2235">
                <a:solidFill>
                  <a:srgbClr val="FFFFEA"/>
                </a:solidFill>
                <a:latin typeface="Poppins Bold"/>
                <a:ea typeface="Poppins Bold"/>
                <a:cs typeface="Poppins Bold"/>
                <a:sym typeface="Poppins Bold"/>
              </a:rPr>
              <a:t>READ MORE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7436772" y="3600450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34794" y="5079950"/>
            <a:ext cx="7503618" cy="177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Banyak orang bingung memulai aksi peduli lingkungan.</a:t>
            </a:r>
          </a:p>
          <a:p>
            <a:pPr algn="just">
              <a:lnSpc>
                <a:spcPts val="2800"/>
              </a:lnSpc>
            </a:pP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Minim akses ke literatur lingkungan yang relevan.</a:t>
            </a:r>
          </a:p>
          <a:p>
            <a:pPr algn="just">
              <a:lnSpc>
                <a:spcPts val="2800"/>
              </a:lnSpc>
            </a:pP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Literasi dapat mendorong kesadaran dan aksi nyata.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754425" y="579585"/>
            <a:ext cx="7157690" cy="13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MVP PRODUCT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673746" y="925830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91282" y="2165577"/>
            <a:ext cx="4473124" cy="2700617"/>
            <a:chOff x="0" y="0"/>
            <a:chExt cx="1178107" cy="7112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78107" cy="711274"/>
            </a:xfrm>
            <a:custGeom>
              <a:avLst/>
              <a:gdLst/>
              <a:ahLst/>
              <a:cxnLst/>
              <a:rect r="r" b="b" t="t" l="l"/>
              <a:pathLst>
                <a:path h="711274" w="1178107">
                  <a:moveTo>
                    <a:pt x="38077" y="0"/>
                  </a:moveTo>
                  <a:lnTo>
                    <a:pt x="1140030" y="0"/>
                  </a:lnTo>
                  <a:cubicBezTo>
                    <a:pt x="1161059" y="0"/>
                    <a:pt x="1178107" y="17048"/>
                    <a:pt x="1178107" y="38077"/>
                  </a:cubicBezTo>
                  <a:lnTo>
                    <a:pt x="1178107" y="673197"/>
                  </a:lnTo>
                  <a:cubicBezTo>
                    <a:pt x="1178107" y="694226"/>
                    <a:pt x="1161059" y="711274"/>
                    <a:pt x="1140030" y="711274"/>
                  </a:cubicBezTo>
                  <a:lnTo>
                    <a:pt x="38077" y="711274"/>
                  </a:lnTo>
                  <a:cubicBezTo>
                    <a:pt x="17048" y="711274"/>
                    <a:pt x="0" y="694226"/>
                    <a:pt x="0" y="673197"/>
                  </a:cubicBezTo>
                  <a:lnTo>
                    <a:pt x="0" y="38077"/>
                  </a:lnTo>
                  <a:cubicBezTo>
                    <a:pt x="0" y="17048"/>
                    <a:pt x="17048" y="0"/>
                    <a:pt x="38077" y="0"/>
                  </a:cubicBezTo>
                  <a:close/>
                </a:path>
              </a:pathLst>
            </a:custGeom>
            <a:solidFill>
              <a:srgbClr val="FAC090"/>
            </a:solidFill>
            <a:ln w="38100" cap="rnd">
              <a:solidFill>
                <a:srgbClr val="3A211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178107" cy="7779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110233" y="2804134"/>
            <a:ext cx="3706231" cy="177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A211A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Pengguna dapat melihat informasi buku dan juga ulasan pengguna lain yang sudah membaca buku tersebut.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10233" y="2412332"/>
            <a:ext cx="2733359" cy="35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2035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DETAIL BOOK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084807" y="4329437"/>
            <a:ext cx="4473124" cy="2682196"/>
            <a:chOff x="0" y="0"/>
            <a:chExt cx="1178107" cy="7064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78107" cy="706422"/>
            </a:xfrm>
            <a:custGeom>
              <a:avLst/>
              <a:gdLst/>
              <a:ahLst/>
              <a:cxnLst/>
              <a:rect r="r" b="b" t="t" l="l"/>
              <a:pathLst>
                <a:path h="706422" w="1178107">
                  <a:moveTo>
                    <a:pt x="38077" y="0"/>
                  </a:moveTo>
                  <a:lnTo>
                    <a:pt x="1140030" y="0"/>
                  </a:lnTo>
                  <a:cubicBezTo>
                    <a:pt x="1161059" y="0"/>
                    <a:pt x="1178107" y="17048"/>
                    <a:pt x="1178107" y="38077"/>
                  </a:cubicBezTo>
                  <a:lnTo>
                    <a:pt x="1178107" y="668345"/>
                  </a:lnTo>
                  <a:cubicBezTo>
                    <a:pt x="1178107" y="689374"/>
                    <a:pt x="1161059" y="706422"/>
                    <a:pt x="1140030" y="706422"/>
                  </a:cubicBezTo>
                  <a:lnTo>
                    <a:pt x="38077" y="706422"/>
                  </a:lnTo>
                  <a:cubicBezTo>
                    <a:pt x="17048" y="706422"/>
                    <a:pt x="0" y="689374"/>
                    <a:pt x="0" y="668345"/>
                  </a:cubicBezTo>
                  <a:lnTo>
                    <a:pt x="0" y="38077"/>
                  </a:lnTo>
                  <a:cubicBezTo>
                    <a:pt x="0" y="17048"/>
                    <a:pt x="17048" y="0"/>
                    <a:pt x="38077" y="0"/>
                  </a:cubicBezTo>
                  <a:close/>
                </a:path>
              </a:pathLst>
            </a:custGeom>
            <a:solidFill>
              <a:srgbClr val="7FBB89"/>
            </a:solidFill>
            <a:ln w="38100" cap="rnd">
              <a:solidFill>
                <a:srgbClr val="3A211A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178107" cy="773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479007" y="4970970"/>
            <a:ext cx="4473124" cy="2954682"/>
            <a:chOff x="0" y="0"/>
            <a:chExt cx="1178107" cy="7781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78107" cy="778188"/>
            </a:xfrm>
            <a:custGeom>
              <a:avLst/>
              <a:gdLst/>
              <a:ahLst/>
              <a:cxnLst/>
              <a:rect r="r" b="b" t="t" l="l"/>
              <a:pathLst>
                <a:path h="778188" w="1178107">
                  <a:moveTo>
                    <a:pt x="38077" y="0"/>
                  </a:moveTo>
                  <a:lnTo>
                    <a:pt x="1140030" y="0"/>
                  </a:lnTo>
                  <a:cubicBezTo>
                    <a:pt x="1161059" y="0"/>
                    <a:pt x="1178107" y="17048"/>
                    <a:pt x="1178107" y="38077"/>
                  </a:cubicBezTo>
                  <a:lnTo>
                    <a:pt x="1178107" y="740111"/>
                  </a:lnTo>
                  <a:cubicBezTo>
                    <a:pt x="1178107" y="761140"/>
                    <a:pt x="1161059" y="778188"/>
                    <a:pt x="1140030" y="778188"/>
                  </a:cubicBezTo>
                  <a:lnTo>
                    <a:pt x="38077" y="778188"/>
                  </a:lnTo>
                  <a:cubicBezTo>
                    <a:pt x="17048" y="778188"/>
                    <a:pt x="0" y="761140"/>
                    <a:pt x="0" y="740111"/>
                  </a:cubicBezTo>
                  <a:lnTo>
                    <a:pt x="0" y="38077"/>
                  </a:lnTo>
                  <a:cubicBezTo>
                    <a:pt x="0" y="17048"/>
                    <a:pt x="17048" y="0"/>
                    <a:pt x="38077" y="0"/>
                  </a:cubicBezTo>
                  <a:close/>
                </a:path>
              </a:pathLst>
            </a:custGeom>
            <a:solidFill>
              <a:srgbClr val="7FBB89"/>
            </a:solidFill>
            <a:ln w="38100" cap="rnd">
              <a:solidFill>
                <a:srgbClr val="3A211A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178107" cy="844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854701" y="5738902"/>
            <a:ext cx="3706231" cy="177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EA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Pengguna perlu melakukan login dan register account untuk mengakses  fitur seperti wishlist buku, dan juga ulasan.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54701" y="5285805"/>
            <a:ext cx="2733359" cy="35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2035" b="true">
                <a:solidFill>
                  <a:srgbClr val="FFFFEA"/>
                </a:solidFill>
                <a:latin typeface="Poppins Bold"/>
                <a:ea typeface="Poppins Bold"/>
                <a:cs typeface="Poppins Bold"/>
                <a:sym typeface="Poppins Bold"/>
              </a:rPr>
              <a:t>LOGIN &amp; REGISTER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726786" y="4934039"/>
            <a:ext cx="4473124" cy="2991613"/>
            <a:chOff x="0" y="0"/>
            <a:chExt cx="1178107" cy="78791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78107" cy="787915"/>
            </a:xfrm>
            <a:custGeom>
              <a:avLst/>
              <a:gdLst/>
              <a:ahLst/>
              <a:cxnLst/>
              <a:rect r="r" b="b" t="t" l="l"/>
              <a:pathLst>
                <a:path h="787915" w="1178107">
                  <a:moveTo>
                    <a:pt x="38077" y="0"/>
                  </a:moveTo>
                  <a:lnTo>
                    <a:pt x="1140030" y="0"/>
                  </a:lnTo>
                  <a:cubicBezTo>
                    <a:pt x="1161059" y="0"/>
                    <a:pt x="1178107" y="17048"/>
                    <a:pt x="1178107" y="38077"/>
                  </a:cubicBezTo>
                  <a:lnTo>
                    <a:pt x="1178107" y="749838"/>
                  </a:lnTo>
                  <a:cubicBezTo>
                    <a:pt x="1178107" y="770867"/>
                    <a:pt x="1161059" y="787915"/>
                    <a:pt x="1140030" y="787915"/>
                  </a:cubicBezTo>
                  <a:lnTo>
                    <a:pt x="38077" y="787915"/>
                  </a:lnTo>
                  <a:cubicBezTo>
                    <a:pt x="17048" y="787915"/>
                    <a:pt x="0" y="770867"/>
                    <a:pt x="0" y="749838"/>
                  </a:cubicBezTo>
                  <a:lnTo>
                    <a:pt x="0" y="38077"/>
                  </a:lnTo>
                  <a:cubicBezTo>
                    <a:pt x="0" y="17048"/>
                    <a:pt x="17048" y="0"/>
                    <a:pt x="38077" y="0"/>
                  </a:cubicBezTo>
                  <a:close/>
                </a:path>
              </a:pathLst>
            </a:custGeom>
            <a:solidFill>
              <a:srgbClr val="4792B8"/>
            </a:solidFill>
            <a:ln w="38100" cap="rnd">
              <a:solidFill>
                <a:srgbClr val="3A211A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1178107" cy="854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142959" y="5880754"/>
            <a:ext cx="3706231" cy="177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EA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Pengguna dapat membuat ulasan dan rating terkait sebuah buku, mengedit ulasan, dan juga menghapus ulasan.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42959" y="5154947"/>
            <a:ext cx="3943261" cy="71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2035" b="true">
                <a:solidFill>
                  <a:srgbClr val="FFFFEA"/>
                </a:solidFill>
                <a:latin typeface="Poppins Bold"/>
                <a:ea typeface="Poppins Bold"/>
                <a:cs typeface="Poppins Bold"/>
                <a:sym typeface="Poppins Bold"/>
              </a:rPr>
              <a:t>CREATE ULASAN , EDIT ULASAN, DAN DELETE ULASAN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144504" y="7059258"/>
            <a:ext cx="4473124" cy="2067584"/>
            <a:chOff x="0" y="0"/>
            <a:chExt cx="1178107" cy="54454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78107" cy="544549"/>
            </a:xfrm>
            <a:custGeom>
              <a:avLst/>
              <a:gdLst/>
              <a:ahLst/>
              <a:cxnLst/>
              <a:rect r="r" b="b" t="t" l="l"/>
              <a:pathLst>
                <a:path h="544549" w="1178107">
                  <a:moveTo>
                    <a:pt x="38077" y="0"/>
                  </a:moveTo>
                  <a:lnTo>
                    <a:pt x="1140030" y="0"/>
                  </a:lnTo>
                  <a:cubicBezTo>
                    <a:pt x="1161059" y="0"/>
                    <a:pt x="1178107" y="17048"/>
                    <a:pt x="1178107" y="38077"/>
                  </a:cubicBezTo>
                  <a:lnTo>
                    <a:pt x="1178107" y="506472"/>
                  </a:lnTo>
                  <a:cubicBezTo>
                    <a:pt x="1178107" y="527501"/>
                    <a:pt x="1161059" y="544549"/>
                    <a:pt x="1140030" y="544549"/>
                  </a:cubicBezTo>
                  <a:lnTo>
                    <a:pt x="38077" y="544549"/>
                  </a:lnTo>
                  <a:cubicBezTo>
                    <a:pt x="17048" y="544549"/>
                    <a:pt x="0" y="527501"/>
                    <a:pt x="0" y="506472"/>
                  </a:cubicBezTo>
                  <a:lnTo>
                    <a:pt x="0" y="38077"/>
                  </a:lnTo>
                  <a:cubicBezTo>
                    <a:pt x="0" y="17048"/>
                    <a:pt x="17048" y="0"/>
                    <a:pt x="38077" y="0"/>
                  </a:cubicBezTo>
                  <a:close/>
                </a:path>
              </a:pathLst>
            </a:custGeom>
            <a:solidFill>
              <a:srgbClr val="4792B8"/>
            </a:solidFill>
            <a:ln w="38100" cap="rnd">
              <a:solidFill>
                <a:srgbClr val="3A211A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178107" cy="611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595307" y="7759110"/>
            <a:ext cx="3706231" cy="107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EA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Pengguna dapat melakukan wishlist buku yang akan mereka baca.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563455" y="7306013"/>
            <a:ext cx="3943261" cy="35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2035" b="true">
                <a:solidFill>
                  <a:srgbClr val="FFFFEA"/>
                </a:solidFill>
                <a:latin typeface="Poppins Bold"/>
                <a:ea typeface="Poppins Bold"/>
                <a:cs typeface="Poppins Bold"/>
                <a:sym typeface="Poppins Bold"/>
              </a:rPr>
              <a:t>WISHLIST BOOK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515964" y="5305918"/>
            <a:ext cx="3706231" cy="1425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EA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Pengguna dapat melakukan interaksi dengan chatbot untuk bertanya terkait hal green environment.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500980" y="4498792"/>
            <a:ext cx="2788815" cy="71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2035" b="true">
                <a:solidFill>
                  <a:srgbClr val="FFFFEA"/>
                </a:solidFill>
                <a:latin typeface="Poppins Bold"/>
                <a:ea typeface="Poppins Bold"/>
                <a:cs typeface="Poppins Bold"/>
                <a:sym typeface="Poppins Bold"/>
              </a:rPr>
              <a:t>AI CHATBOT BOOK RECOMENDATION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2479007" y="2153611"/>
            <a:ext cx="4473124" cy="2724549"/>
            <a:chOff x="0" y="0"/>
            <a:chExt cx="1178107" cy="71757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78107" cy="717577"/>
            </a:xfrm>
            <a:custGeom>
              <a:avLst/>
              <a:gdLst/>
              <a:ahLst/>
              <a:cxnLst/>
              <a:rect r="r" b="b" t="t" l="l"/>
              <a:pathLst>
                <a:path h="717577" w="1178107">
                  <a:moveTo>
                    <a:pt x="38077" y="0"/>
                  </a:moveTo>
                  <a:lnTo>
                    <a:pt x="1140030" y="0"/>
                  </a:lnTo>
                  <a:cubicBezTo>
                    <a:pt x="1161059" y="0"/>
                    <a:pt x="1178107" y="17048"/>
                    <a:pt x="1178107" y="38077"/>
                  </a:cubicBezTo>
                  <a:lnTo>
                    <a:pt x="1178107" y="679500"/>
                  </a:lnTo>
                  <a:cubicBezTo>
                    <a:pt x="1178107" y="700529"/>
                    <a:pt x="1161059" y="717577"/>
                    <a:pt x="1140030" y="717577"/>
                  </a:cubicBezTo>
                  <a:lnTo>
                    <a:pt x="38077" y="717577"/>
                  </a:lnTo>
                  <a:cubicBezTo>
                    <a:pt x="17048" y="717577"/>
                    <a:pt x="0" y="700529"/>
                    <a:pt x="0" y="679500"/>
                  </a:cubicBezTo>
                  <a:lnTo>
                    <a:pt x="0" y="38077"/>
                  </a:lnTo>
                  <a:cubicBezTo>
                    <a:pt x="0" y="17048"/>
                    <a:pt x="17048" y="0"/>
                    <a:pt x="38077" y="0"/>
                  </a:cubicBezTo>
                  <a:close/>
                </a:path>
              </a:pathLst>
            </a:custGeom>
            <a:solidFill>
              <a:srgbClr val="FAC090"/>
            </a:solidFill>
            <a:ln w="38100" cap="rnd">
              <a:solidFill>
                <a:srgbClr val="3A211A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1178107" cy="78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854701" y="2804134"/>
            <a:ext cx="3833673" cy="177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A211A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Tampilan halaman awal dimana ketika user mengunjungi website berisi informasi terkait ecoshelf dan list buku.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854701" y="2350295"/>
            <a:ext cx="2733359" cy="35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2035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LANDING PAGE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7084807" y="2153611"/>
            <a:ext cx="4473124" cy="2129046"/>
            <a:chOff x="0" y="0"/>
            <a:chExt cx="1178107" cy="56073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78107" cy="560736"/>
            </a:xfrm>
            <a:custGeom>
              <a:avLst/>
              <a:gdLst/>
              <a:ahLst/>
              <a:cxnLst/>
              <a:rect r="r" b="b" t="t" l="l"/>
              <a:pathLst>
                <a:path h="560736" w="1178107">
                  <a:moveTo>
                    <a:pt x="38077" y="0"/>
                  </a:moveTo>
                  <a:lnTo>
                    <a:pt x="1140030" y="0"/>
                  </a:lnTo>
                  <a:cubicBezTo>
                    <a:pt x="1161059" y="0"/>
                    <a:pt x="1178107" y="17048"/>
                    <a:pt x="1178107" y="38077"/>
                  </a:cubicBezTo>
                  <a:lnTo>
                    <a:pt x="1178107" y="522660"/>
                  </a:lnTo>
                  <a:cubicBezTo>
                    <a:pt x="1178107" y="543689"/>
                    <a:pt x="1161059" y="560736"/>
                    <a:pt x="1140030" y="560736"/>
                  </a:cubicBezTo>
                  <a:lnTo>
                    <a:pt x="38077" y="560736"/>
                  </a:lnTo>
                  <a:cubicBezTo>
                    <a:pt x="17048" y="560736"/>
                    <a:pt x="0" y="543689"/>
                    <a:pt x="0" y="522660"/>
                  </a:cubicBezTo>
                  <a:lnTo>
                    <a:pt x="0" y="38077"/>
                  </a:lnTo>
                  <a:cubicBezTo>
                    <a:pt x="0" y="17048"/>
                    <a:pt x="17048" y="0"/>
                    <a:pt x="38077" y="0"/>
                  </a:cubicBezTo>
                  <a:close/>
                </a:path>
              </a:pathLst>
            </a:custGeom>
            <a:solidFill>
              <a:srgbClr val="4792B8"/>
            </a:solidFill>
            <a:ln w="38100" cap="rnd">
              <a:solidFill>
                <a:srgbClr val="3A211A"/>
              </a:solidFill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66675"/>
              <a:ext cx="1178107" cy="627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7500980" y="2853758"/>
            <a:ext cx="3706231" cy="107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EA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Pengguna dapat melihat seluruh buku yang berkaitan dengan green environment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500980" y="2374519"/>
            <a:ext cx="3943261" cy="35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2035" b="true">
                <a:solidFill>
                  <a:srgbClr val="FFFFEA"/>
                </a:solidFill>
                <a:latin typeface="Poppins Bold"/>
                <a:ea typeface="Poppins Bold"/>
                <a:cs typeface="Poppins Bold"/>
                <a:sym typeface="Poppins Bold"/>
              </a:rPr>
              <a:t>BOOKS PAGE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65983" y="1515154"/>
            <a:ext cx="10330487" cy="13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TECH STACK &amp; TOOLS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65983" y="3170876"/>
            <a:ext cx="5165244" cy="5792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REACT 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SUPABASE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GEMINI AI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AXIOS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TAILWIND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REACT ROUTER DOM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SWIPER JS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SWEET ALERT 2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REACT HOOK FORM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MUI MATERIAL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LUCIDE-REACT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746241" y="9258300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077828" y="3170876"/>
            <a:ext cx="4818643" cy="210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VITE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STUDIO CODE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GIT/GITHUB</a:t>
            </a:r>
          </a:p>
          <a:p>
            <a:pPr algn="l" marL="641924" indent="-320962" lvl="1">
              <a:lnSpc>
                <a:spcPts val="4162"/>
              </a:lnSpc>
              <a:buFont typeface="Arial"/>
              <a:buChar char="•"/>
            </a:pPr>
            <a:r>
              <a:rPr lang="en-US" b="true" sz="2973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VERCEL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673746" y="925830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83134" y="2498070"/>
            <a:ext cx="4159052" cy="6398541"/>
          </a:xfrm>
          <a:custGeom>
            <a:avLst/>
            <a:gdLst/>
            <a:ahLst/>
            <a:cxnLst/>
            <a:rect r="r" b="b" t="t" l="l"/>
            <a:pathLst>
              <a:path h="6398541" w="4159052">
                <a:moveTo>
                  <a:pt x="0" y="0"/>
                </a:moveTo>
                <a:lnTo>
                  <a:pt x="4159052" y="0"/>
                </a:lnTo>
                <a:lnTo>
                  <a:pt x="4159052" y="6398541"/>
                </a:lnTo>
                <a:lnTo>
                  <a:pt x="0" y="6398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49404" y="2440920"/>
            <a:ext cx="2522675" cy="667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api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assets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components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│   ├── molecules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│   └── organisms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context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hooks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layouts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pages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routes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services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│   ├── gemini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│   └── supabase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utils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│   ├── data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│   └── function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App.jsx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├── index.css</a:t>
            </a:r>
          </a:p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└── main.jsx</a:t>
            </a:r>
          </a:p>
          <a:p>
            <a:pPr algn="l" marL="0" indent="0" lvl="0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288745" y="929521"/>
            <a:ext cx="9710510" cy="13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FOLDER STRUCTURE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93660" y="7825481"/>
            <a:ext cx="5586003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Root seluruh aplikasi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93660" y="8134792"/>
            <a:ext cx="5760516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Global Styling (tailwindcss)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93660" y="8491728"/>
            <a:ext cx="5680800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Wrapper main aplikasi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93660" y="2479070"/>
            <a:ext cx="5586003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Berisi file untuk API calls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93660" y="2804460"/>
            <a:ext cx="5474892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Tempat menyimpan aset seperti gambar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93660" y="3148899"/>
            <a:ext cx="5474892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Komponen UI aplikasi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99569" y="3448337"/>
            <a:ext cx="5554607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Komponen kecil, spesifik, sering digunakan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99569" y="3809652"/>
            <a:ext cx="5554607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Komponen yang kompleks dan ada molecules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393660" y="4166588"/>
            <a:ext cx="5680800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Berisi Context API state management global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93660" y="4472196"/>
            <a:ext cx="5760516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Custom React hooks untuk logika aplikasi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93660" y="4800557"/>
            <a:ext cx="5474892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Layout dasar dan template halaman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93660" y="5157493"/>
            <a:ext cx="5323335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Halaman utama aplikasi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93660" y="5498379"/>
            <a:ext cx="5323335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Penanganan routing dan navigasi aplikasi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93660" y="5798165"/>
            <a:ext cx="5474892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Layanan integrasi dengan API eksternal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99569" y="6155101"/>
            <a:ext cx="5474892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Layanan untuk AI atau fitur generatif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599569" y="6483462"/>
            <a:ext cx="5632274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Layanan autentikasi dan database  Supabase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93660" y="6840398"/>
            <a:ext cx="5586003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Fungsi utilitas digunakan di bagian aplikasi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99569" y="7140184"/>
            <a:ext cx="5474892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Berisi data statis atau konfigurasi aplikasi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599569" y="7468545"/>
            <a:ext cx="5380094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# Berisi fungsi-fungsi pembantu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006033" y="8904575"/>
            <a:ext cx="2764849" cy="27648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530055" y="9405425"/>
            <a:ext cx="2764849" cy="276484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C09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79031" y="5320540"/>
            <a:ext cx="1952295" cy="221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User pertama kali akan masuk ke halaman landing page, ketika menekan “Get Started” akan masuk ke halaman login.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21584" y="1077980"/>
            <a:ext cx="8827355" cy="13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FLOW PROGRAM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6293" y="4963604"/>
            <a:ext cx="1952295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LANDING PAGE</a:t>
            </a:r>
          </a:p>
        </p:txBody>
      </p:sp>
      <p:sp>
        <p:nvSpPr>
          <p:cNvPr name="AutoShape 18" id="18"/>
          <p:cNvSpPr/>
          <p:nvPr/>
        </p:nvSpPr>
        <p:spPr>
          <a:xfrm>
            <a:off x="-544080" y="4549073"/>
            <a:ext cx="19622721" cy="0"/>
          </a:xfrm>
          <a:prstGeom prst="line">
            <a:avLst/>
          </a:prstGeom>
          <a:ln cap="flat" w="76200">
            <a:solidFill>
              <a:srgbClr val="3BA9D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35268" y="4171817"/>
            <a:ext cx="674345" cy="754512"/>
          </a:xfrm>
          <a:custGeom>
            <a:avLst/>
            <a:gdLst/>
            <a:ahLst/>
            <a:cxnLst/>
            <a:rect r="r" b="b" t="t" l="l"/>
            <a:pathLst>
              <a:path h="754512" w="674345">
                <a:moveTo>
                  <a:pt x="0" y="0"/>
                </a:moveTo>
                <a:lnTo>
                  <a:pt x="674345" y="0"/>
                </a:lnTo>
                <a:lnTo>
                  <a:pt x="674345" y="754512"/>
                </a:lnTo>
                <a:lnTo>
                  <a:pt x="0" y="754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254317" y="4171817"/>
            <a:ext cx="674345" cy="754512"/>
          </a:xfrm>
          <a:custGeom>
            <a:avLst/>
            <a:gdLst/>
            <a:ahLst/>
            <a:cxnLst/>
            <a:rect r="r" b="b" t="t" l="l"/>
            <a:pathLst>
              <a:path h="754512" w="674345">
                <a:moveTo>
                  <a:pt x="0" y="0"/>
                </a:moveTo>
                <a:lnTo>
                  <a:pt x="674345" y="0"/>
                </a:lnTo>
                <a:lnTo>
                  <a:pt x="674345" y="754512"/>
                </a:lnTo>
                <a:lnTo>
                  <a:pt x="0" y="754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678349" y="4963604"/>
            <a:ext cx="1826281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LOGIN/REGISTER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176562" y="4171817"/>
            <a:ext cx="674345" cy="754512"/>
          </a:xfrm>
          <a:custGeom>
            <a:avLst/>
            <a:gdLst/>
            <a:ahLst/>
            <a:cxnLst/>
            <a:rect r="r" b="b" t="t" l="l"/>
            <a:pathLst>
              <a:path h="754512" w="674345">
                <a:moveTo>
                  <a:pt x="0" y="0"/>
                </a:moveTo>
                <a:lnTo>
                  <a:pt x="674345" y="0"/>
                </a:lnTo>
                <a:lnTo>
                  <a:pt x="674345" y="754512"/>
                </a:lnTo>
                <a:lnTo>
                  <a:pt x="0" y="754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729232" y="4963604"/>
            <a:ext cx="1439334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BOOKS PAGE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098807" y="4171817"/>
            <a:ext cx="674345" cy="754512"/>
          </a:xfrm>
          <a:custGeom>
            <a:avLst/>
            <a:gdLst/>
            <a:ahLst/>
            <a:cxnLst/>
            <a:rect r="r" b="b" t="t" l="l"/>
            <a:pathLst>
              <a:path h="754512" w="674345">
                <a:moveTo>
                  <a:pt x="0" y="0"/>
                </a:moveTo>
                <a:lnTo>
                  <a:pt x="674346" y="0"/>
                </a:lnTo>
                <a:lnTo>
                  <a:pt x="674346" y="754512"/>
                </a:lnTo>
                <a:lnTo>
                  <a:pt x="0" y="754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635262" y="4963604"/>
            <a:ext cx="1474309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DETAIL BOOK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943298" y="4171817"/>
            <a:ext cx="674345" cy="754512"/>
          </a:xfrm>
          <a:custGeom>
            <a:avLst/>
            <a:gdLst/>
            <a:ahLst/>
            <a:cxnLst/>
            <a:rect r="r" b="b" t="t" l="l"/>
            <a:pathLst>
              <a:path h="754512" w="674345">
                <a:moveTo>
                  <a:pt x="0" y="0"/>
                </a:moveTo>
                <a:lnTo>
                  <a:pt x="674345" y="0"/>
                </a:lnTo>
                <a:lnTo>
                  <a:pt x="674345" y="754512"/>
                </a:lnTo>
                <a:lnTo>
                  <a:pt x="0" y="754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5617963" y="4963604"/>
            <a:ext cx="1446187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ADD REVIEW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3021053" y="4171817"/>
            <a:ext cx="674345" cy="754512"/>
          </a:xfrm>
          <a:custGeom>
            <a:avLst/>
            <a:gdLst/>
            <a:ahLst/>
            <a:cxnLst/>
            <a:rect r="r" b="b" t="t" l="l"/>
            <a:pathLst>
              <a:path h="754512" w="674345">
                <a:moveTo>
                  <a:pt x="0" y="0"/>
                </a:moveTo>
                <a:lnTo>
                  <a:pt x="674345" y="0"/>
                </a:lnTo>
                <a:lnTo>
                  <a:pt x="674345" y="754512"/>
                </a:lnTo>
                <a:lnTo>
                  <a:pt x="0" y="754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635132" y="4963604"/>
            <a:ext cx="1754106" cy="309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WISHLIST BOOK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678349" y="5320540"/>
            <a:ext cx="1952295" cy="1663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Jika user telah memiliki account langsung login jika belum harus register terlebih dahulu.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29232" y="5320540"/>
            <a:ext cx="1952295" cy="111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Setelah login, user langsung diarahkan ke halaman books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35262" y="5320540"/>
            <a:ext cx="2127169" cy="194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User dapat mengunjungi salah satu buku untuk melihat detail informasi buku dan juga rating buku tersebut.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635132" y="5320540"/>
            <a:ext cx="2127169" cy="138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User dapat melakukan wishlist book untuk menyimpan daftar bacaan.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554059" y="5320540"/>
            <a:ext cx="2127169" cy="83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User dapat memberikan ulasan buku.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754004" y="9506907"/>
            <a:ext cx="2764849" cy="27648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309177" y="3507520"/>
            <a:ext cx="3271960" cy="3271960"/>
          </a:xfrm>
          <a:custGeom>
            <a:avLst/>
            <a:gdLst/>
            <a:ahLst/>
            <a:cxnLst/>
            <a:rect r="r" b="b" t="t" l="l"/>
            <a:pathLst>
              <a:path h="3271960" w="3271960">
                <a:moveTo>
                  <a:pt x="0" y="0"/>
                </a:moveTo>
                <a:lnTo>
                  <a:pt x="3271960" y="0"/>
                </a:lnTo>
                <a:lnTo>
                  <a:pt x="3271960" y="3271960"/>
                </a:lnTo>
                <a:lnTo>
                  <a:pt x="0" y="3271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931487" y="4746935"/>
            <a:ext cx="3539298" cy="793129"/>
            <a:chOff x="0" y="0"/>
            <a:chExt cx="932161" cy="2088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2161" cy="208890"/>
            </a:xfrm>
            <a:custGeom>
              <a:avLst/>
              <a:gdLst/>
              <a:ahLst/>
              <a:cxnLst/>
              <a:rect r="r" b="b" t="t" l="l"/>
              <a:pathLst>
                <a:path h="208890" w="932161">
                  <a:moveTo>
                    <a:pt x="104445" y="0"/>
                  </a:moveTo>
                  <a:lnTo>
                    <a:pt x="827716" y="0"/>
                  </a:lnTo>
                  <a:cubicBezTo>
                    <a:pt x="855416" y="0"/>
                    <a:pt x="881982" y="11004"/>
                    <a:pt x="901569" y="30591"/>
                  </a:cubicBezTo>
                  <a:cubicBezTo>
                    <a:pt x="921157" y="50178"/>
                    <a:pt x="932161" y="76744"/>
                    <a:pt x="932161" y="104445"/>
                  </a:cubicBezTo>
                  <a:lnTo>
                    <a:pt x="932161" y="104445"/>
                  </a:lnTo>
                  <a:cubicBezTo>
                    <a:pt x="932161" y="132146"/>
                    <a:pt x="921157" y="158711"/>
                    <a:pt x="901569" y="178299"/>
                  </a:cubicBezTo>
                  <a:cubicBezTo>
                    <a:pt x="881982" y="197886"/>
                    <a:pt x="855416" y="208890"/>
                    <a:pt x="827716" y="208890"/>
                  </a:cubicBezTo>
                  <a:lnTo>
                    <a:pt x="104445" y="208890"/>
                  </a:lnTo>
                  <a:cubicBezTo>
                    <a:pt x="76744" y="208890"/>
                    <a:pt x="50178" y="197886"/>
                    <a:pt x="30591" y="178299"/>
                  </a:cubicBezTo>
                  <a:cubicBezTo>
                    <a:pt x="11004" y="158711"/>
                    <a:pt x="0" y="132146"/>
                    <a:pt x="0" y="104445"/>
                  </a:cubicBezTo>
                  <a:lnTo>
                    <a:pt x="0" y="104445"/>
                  </a:lnTo>
                  <a:cubicBezTo>
                    <a:pt x="0" y="76744"/>
                    <a:pt x="11004" y="50178"/>
                    <a:pt x="30591" y="30591"/>
                  </a:cubicBezTo>
                  <a:cubicBezTo>
                    <a:pt x="50178" y="11004"/>
                    <a:pt x="76744" y="0"/>
                    <a:pt x="104445" y="0"/>
                  </a:cubicBezTo>
                  <a:close/>
                </a:path>
              </a:pathLst>
            </a:custGeom>
            <a:solidFill>
              <a:srgbClr val="7FBB89"/>
            </a:solidFill>
            <a:ln w="19050" cap="rnd">
              <a:solidFill>
                <a:srgbClr val="3A211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32161" cy="246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85503" y="4881663"/>
            <a:ext cx="523673" cy="523673"/>
          </a:xfrm>
          <a:custGeom>
            <a:avLst/>
            <a:gdLst/>
            <a:ahLst/>
            <a:cxnLst/>
            <a:rect r="r" b="b" t="t" l="l"/>
            <a:pathLst>
              <a:path h="523673" w="523673">
                <a:moveTo>
                  <a:pt x="0" y="0"/>
                </a:moveTo>
                <a:lnTo>
                  <a:pt x="523674" y="0"/>
                </a:lnTo>
                <a:lnTo>
                  <a:pt x="523674" y="523674"/>
                </a:lnTo>
                <a:lnTo>
                  <a:pt x="0" y="5236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303216" y="4908293"/>
            <a:ext cx="2300927" cy="40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</a:pPr>
            <a:r>
              <a:rPr lang="en-US" b="true" sz="2235">
                <a:solidFill>
                  <a:srgbClr val="FFFFEA"/>
                </a:solidFill>
                <a:latin typeface="Poppins Bold"/>
                <a:ea typeface="Poppins Bold"/>
                <a:cs typeface="Poppins Bold"/>
                <a:sym typeface="Poppins Bold"/>
              </a:rPr>
              <a:t>GO TO VSCODE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673746" y="925830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323194" y="723545"/>
            <a:ext cx="9512056" cy="137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31"/>
              </a:lnSpc>
              <a:spcBef>
                <a:spcPct val="0"/>
              </a:spcBef>
            </a:pPr>
            <a:r>
              <a:rPr lang="en-US" sz="10435" spc="114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PRODUCT SUCCESS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82356" y="2312591"/>
            <a:ext cx="3940620" cy="50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2835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FEATURES 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82356" y="2950111"/>
            <a:ext cx="6653058" cy="159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Login &amp; Register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Wishlist Book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Create, Read, Update, and Delete Review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 Chatbot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96943" y="1518857"/>
            <a:ext cx="9301593" cy="937745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682356" y="4905108"/>
            <a:ext cx="3940620" cy="50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2835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FEATURES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82356" y="5542629"/>
            <a:ext cx="6653058" cy="119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Edit Profile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Remember Login</a:t>
            </a:r>
          </a:p>
          <a:p>
            <a:pPr algn="l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Oauth Login with Third Party Account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82356" y="6960485"/>
            <a:ext cx="3940620" cy="508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9"/>
              </a:lnSpc>
            </a:pPr>
            <a:r>
              <a:rPr lang="en-US" sz="2835" b="true">
                <a:solidFill>
                  <a:srgbClr val="3A211A"/>
                </a:solidFill>
                <a:latin typeface="Poppins Bold"/>
                <a:ea typeface="Poppins Bold"/>
                <a:cs typeface="Poppins Bold"/>
                <a:sym typeface="Poppins Bold"/>
              </a:rPr>
              <a:t>DEPLOY APP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82356" y="7598005"/>
            <a:ext cx="6653058" cy="39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u="sng">
                <a:solidFill>
                  <a:srgbClr val="000000">
                    <a:alpha val="80000"/>
                  </a:srgbClr>
                </a:solidFill>
                <a:latin typeface="Poppins"/>
                <a:ea typeface="Poppins"/>
                <a:cs typeface="Poppins"/>
                <a:sym typeface="Poppins"/>
                <a:hlinkClick r:id="rId5" tooltip="https://eco-shelf.vercel.app"/>
              </a:rPr>
              <a:t>https://eco-shelf.vercel.app/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33452" y="-1355993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92B8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3596" y="719971"/>
            <a:ext cx="1171266" cy="1171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4794" y="951169"/>
            <a:ext cx="708870" cy="708870"/>
          </a:xfrm>
          <a:custGeom>
            <a:avLst/>
            <a:gdLst/>
            <a:ahLst/>
            <a:cxnLst/>
            <a:rect r="r" b="b" t="t" l="l"/>
            <a:pathLst>
              <a:path h="708870" w="708870">
                <a:moveTo>
                  <a:pt x="0" y="0"/>
                </a:moveTo>
                <a:lnTo>
                  <a:pt x="708870" y="0"/>
                </a:lnTo>
                <a:lnTo>
                  <a:pt x="708870" y="708869"/>
                </a:lnTo>
                <a:lnTo>
                  <a:pt x="0" y="708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79151" y="9325547"/>
            <a:ext cx="2764849" cy="27648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BB8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706609" y="2119836"/>
            <a:ext cx="5628823" cy="30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17"/>
              </a:lnSpc>
            </a:pPr>
            <a:r>
              <a:rPr lang="en-US" sz="11835" spc="130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DEMO </a:t>
            </a:r>
          </a:p>
          <a:p>
            <a:pPr algn="l" marL="0" indent="0" lvl="0">
              <a:lnSpc>
                <a:spcPts val="11717"/>
              </a:lnSpc>
              <a:spcBef>
                <a:spcPct val="0"/>
              </a:spcBef>
            </a:pPr>
            <a:r>
              <a:rPr lang="en-US" sz="11835" spc="130">
                <a:solidFill>
                  <a:srgbClr val="4792B8"/>
                </a:solidFill>
                <a:latin typeface="Anton"/>
                <a:ea typeface="Anton"/>
                <a:cs typeface="Anton"/>
                <a:sym typeface="Anton"/>
              </a:rPr>
              <a:t>WEB APP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335432" y="1465116"/>
            <a:ext cx="9898327" cy="8821884"/>
          </a:xfrm>
          <a:custGeom>
            <a:avLst/>
            <a:gdLst/>
            <a:ahLst/>
            <a:cxnLst/>
            <a:rect r="r" b="b" t="t" l="l"/>
            <a:pathLst>
              <a:path h="8821884" w="9898327">
                <a:moveTo>
                  <a:pt x="0" y="0"/>
                </a:moveTo>
                <a:lnTo>
                  <a:pt x="9898327" y="0"/>
                </a:lnTo>
                <a:lnTo>
                  <a:pt x="9898327" y="8821884"/>
                </a:lnTo>
                <a:lnTo>
                  <a:pt x="0" y="882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DAGWuHiSXCc</dc:identifier>
  <dcterms:modified xsi:type="dcterms:W3CDTF">2011-08-01T06:04:30Z</dcterms:modified>
  <cp:revision>1</cp:revision>
  <dc:title>Mini Project - EcoShelf</dc:title>
</cp:coreProperties>
</file>